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7" r:id="rId3"/>
    <p:sldId id="266" r:id="rId4"/>
    <p:sldId id="269" r:id="rId5"/>
    <p:sldId id="284" r:id="rId6"/>
    <p:sldId id="285" r:id="rId7"/>
    <p:sldId id="292" r:id="rId8"/>
    <p:sldId id="270" r:id="rId9"/>
    <p:sldId id="293" r:id="rId10"/>
    <p:sldId id="288" r:id="rId11"/>
    <p:sldId id="289" r:id="rId12"/>
    <p:sldId id="291" r:id="rId13"/>
    <p:sldId id="294" r:id="rId14"/>
    <p:sldId id="281" r:id="rId15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2220"/>
    <a:srgbClr val="91312F"/>
    <a:srgbClr val="701A28"/>
    <a:srgbClr val="AE3B38"/>
    <a:srgbClr val="BD403D"/>
    <a:srgbClr val="852D2B"/>
    <a:srgbClr val="6525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51" autoAdjust="0"/>
    <p:restoredTop sz="84772" autoAdjust="0"/>
  </p:normalViewPr>
  <p:slideViewPr>
    <p:cSldViewPr>
      <p:cViewPr varScale="1">
        <p:scale>
          <a:sx n="97" d="100"/>
          <a:sy n="97" d="100"/>
        </p:scale>
        <p:origin x="20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4" d="100"/>
          <a:sy n="74" d="100"/>
        </p:scale>
        <p:origin x="-3120" y="-112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FF935-3D24-4EFC-AF66-5491D68B429A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5DAFAD-FAAC-4BA5-961A-67B4B96CA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39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23BB561-BDD7-486C-94D8-9C3FCCB73372}" type="datetimeFigureOut">
              <a:rPr lang="en-US" smtClean="0"/>
              <a:pPr/>
              <a:t>5/4/2017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64867AF0-B7B2-40E2-A085-08D509E03A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477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67AF0-B7B2-40E2-A085-08D509E03A92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67AF0-B7B2-40E2-A085-08D509E03A92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67AF0-B7B2-40E2-A085-08D509E03A92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67AF0-B7B2-40E2-A085-08D509E03A92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67AF0-B7B2-40E2-A085-08D509E03A92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67AF0-B7B2-40E2-A085-08D509E03A92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67AF0-B7B2-40E2-A085-08D509E03A92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67AF0-B7B2-40E2-A085-08D509E03A92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67AF0-B7B2-40E2-A085-08D509E03A92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67AF0-B7B2-40E2-A085-08D509E03A92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67AF0-B7B2-40E2-A085-08D509E03A92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67AF0-B7B2-40E2-A085-08D509E03A92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67AF0-B7B2-40E2-A085-08D509E03A92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DE4A-7FB6-453E-94CD-1C60D1C711F6}" type="datetimeFigureOut">
              <a:rPr lang="en-US" smtClean="0"/>
              <a:pPr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5CAE-FA7B-434E-B558-BD097C4CDA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841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DE4A-7FB6-453E-94CD-1C60D1C711F6}" type="datetimeFigureOut">
              <a:rPr lang="en-US" smtClean="0"/>
              <a:pPr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5CAE-FA7B-434E-B558-BD097C4CDA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11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DE4A-7FB6-453E-94CD-1C60D1C711F6}" type="datetimeFigureOut">
              <a:rPr lang="en-US" smtClean="0"/>
              <a:pPr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5CAE-FA7B-434E-B558-BD097C4CDA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508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DE4A-7FB6-453E-94CD-1C60D1C711F6}" type="datetimeFigureOut">
              <a:rPr lang="en-US" smtClean="0"/>
              <a:pPr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5CAE-FA7B-434E-B558-BD097C4CDA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188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DE4A-7FB6-453E-94CD-1C60D1C711F6}" type="datetimeFigureOut">
              <a:rPr lang="en-US" smtClean="0"/>
              <a:pPr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5CAE-FA7B-434E-B558-BD097C4CDA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48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DE4A-7FB6-453E-94CD-1C60D1C711F6}" type="datetimeFigureOut">
              <a:rPr lang="en-US" smtClean="0"/>
              <a:pPr/>
              <a:t>5/4/2017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5CAE-FA7B-434E-B558-BD097C4CDA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100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DE4A-7FB6-453E-94CD-1C60D1C711F6}" type="datetimeFigureOut">
              <a:rPr lang="en-US" smtClean="0"/>
              <a:pPr/>
              <a:t>5/4/2017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5CAE-FA7B-434E-B558-BD097C4CDA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430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DE4A-7FB6-453E-94CD-1C60D1C711F6}" type="datetimeFigureOut">
              <a:rPr lang="en-US" smtClean="0"/>
              <a:pPr/>
              <a:t>5/4/2017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5CAE-FA7B-434E-B558-BD097C4CDA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90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DE4A-7FB6-453E-94CD-1C60D1C711F6}" type="datetimeFigureOut">
              <a:rPr lang="en-US" smtClean="0"/>
              <a:pPr/>
              <a:t>5/4/2017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5CAE-FA7B-434E-B558-BD097C4CDA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55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DE4A-7FB6-453E-94CD-1C60D1C711F6}" type="datetimeFigureOut">
              <a:rPr lang="en-US" smtClean="0"/>
              <a:pPr/>
              <a:t>5/4/2017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5CAE-FA7B-434E-B558-BD097C4CDA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997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DE4A-7FB6-453E-94CD-1C60D1C711F6}" type="datetimeFigureOut">
              <a:rPr lang="en-US" smtClean="0"/>
              <a:pPr/>
              <a:t>5/4/2017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5CAE-FA7B-434E-B558-BD097C4CDA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306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ADE4A-7FB6-453E-94CD-1C60D1C711F6}" type="datetimeFigureOut">
              <a:rPr lang="en-US" smtClean="0"/>
              <a:pPr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95CAE-FA7B-434E-B558-BD097C4CDA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78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who.int/chp/chronic_disease_report/full_report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" y="2209800"/>
            <a:ext cx="9144000" cy="2209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4130" y="2286000"/>
            <a:ext cx="8686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Chronic Disease Challenges &amp; Opportunities for Improvement</a:t>
            </a:r>
          </a:p>
          <a:p>
            <a:pPr algn="ctr"/>
            <a:r>
              <a:rPr lang="en-US" sz="40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 Louisiana</a:t>
            </a:r>
            <a:endParaRPr lang="en-US" sz="40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98" y="381000"/>
            <a:ext cx="7013864" cy="13716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590800" y="5262265"/>
            <a:ext cx="39722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May 5, 2017</a:t>
            </a:r>
          </a:p>
          <a:p>
            <a:pPr algn="ctr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Baton Rouge, Louisiana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599" y="344269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Building on </a:t>
            </a:r>
            <a:r>
              <a:rPr lang="en-US" sz="36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</a:t>
            </a:r>
            <a:r>
              <a:rPr lang="en-US" sz="36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xisting Efforts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26" y="6198990"/>
            <a:ext cx="2337955" cy="45720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1" y="1828800"/>
            <a:ext cx="7696200" cy="4173354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Optimizing appropriate use of medications</a:t>
            </a:r>
          </a:p>
          <a:p>
            <a:pPr marL="457200" lvl="1" indent="0">
              <a:buNone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Louisiana Community Pharmacy Enhanced Services Network</a:t>
            </a:r>
          </a:p>
          <a:p>
            <a:pPr marL="457200" lvl="1" indent="0">
              <a:buNone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Recognizing inter-relationships between health &amp; determinants</a:t>
            </a:r>
          </a:p>
          <a:p>
            <a:pPr marL="914400" lvl="1" indent="0">
              <a:buNone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Department of Health &amp; Housing Authority Permanent Supportive Housing</a:t>
            </a:r>
          </a:p>
          <a:p>
            <a:pPr marL="457200" lvl="1" indent="0">
              <a:buNone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45200" y="65151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 descr="FleurDeLisBlk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2362200"/>
            <a:ext cx="381000" cy="381000"/>
          </a:xfrm>
          <a:prstGeom prst="rect">
            <a:avLst/>
          </a:prstGeom>
        </p:spPr>
      </p:pic>
      <p:pic>
        <p:nvPicPr>
          <p:cNvPr id="10" name="Picture 9" descr="FleurDeLisBlk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4038600"/>
            <a:ext cx="381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162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Screen Shot 2017-05-03 at 1.45.55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80" b="11080"/>
          <a:stretch>
            <a:fillRect/>
          </a:stretch>
        </p:blipFill>
        <p:spPr>
          <a:xfrm>
            <a:off x="3048000" y="2133600"/>
            <a:ext cx="5715000" cy="3143030"/>
          </a:xfrm>
        </p:spPr>
      </p:pic>
      <p:pic>
        <p:nvPicPr>
          <p:cNvPr id="8" name="Picture 7" descr="Screen Shot 2017-05-03 at 2.05.50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73" t="15943" r="25259" b="17028"/>
          <a:stretch/>
        </p:blipFill>
        <p:spPr>
          <a:xfrm>
            <a:off x="304800" y="2133599"/>
            <a:ext cx="2743200" cy="2671011"/>
          </a:xfrm>
          <a:prstGeom prst="rect">
            <a:avLst/>
          </a:prstGeom>
        </p:spPr>
      </p:pic>
      <p:sp>
        <p:nvSpPr>
          <p:cNvPr id="6" name="Left-Right Arrow 5"/>
          <p:cNvSpPr/>
          <p:nvPr/>
        </p:nvSpPr>
        <p:spPr>
          <a:xfrm>
            <a:off x="2514600" y="1295400"/>
            <a:ext cx="6642100" cy="1295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 descr="Screen Shot 2017-05-03 at 2.05.50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71" t="89855" r="1"/>
          <a:stretch/>
        </p:blipFill>
        <p:spPr>
          <a:xfrm>
            <a:off x="685800" y="5588000"/>
            <a:ext cx="8157936" cy="5842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95378" y="4953000"/>
            <a:ext cx="24764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Impact of Factors on</a:t>
            </a:r>
          </a:p>
          <a:p>
            <a:pPr algn="ctr"/>
            <a:r>
              <a:rPr lang="en-US" dirty="0" smtClean="0"/>
              <a:t>Risk of Premature Death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800600" y="16002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FF"/>
                </a:solidFill>
              </a:rPr>
              <a:t>Health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FFFF"/>
                </a:solidFill>
              </a:rPr>
              <a:t>&amp; Well-Being</a:t>
            </a:r>
            <a:endParaRPr lang="en-US" sz="2400" dirty="0">
              <a:solidFill>
                <a:srgbClr val="FFFFFF"/>
              </a:solidFill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26" y="6198990"/>
            <a:ext cx="2337955" cy="45720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228599" y="268069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Inter-relationship with SDoH and Health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3792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599" y="310515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Louisiana’s Mental Health Burden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26" y="6198990"/>
            <a:ext cx="2337955" cy="457200"/>
          </a:xfrm>
          <a:prstGeom prst="rect">
            <a:avLst/>
          </a:prstGeom>
        </p:spPr>
      </p:pic>
      <p:pic>
        <p:nvPicPr>
          <p:cNvPr id="2" name="Picture 1" descr="Screen Shot 2017-05-03 at 2.09.33 PM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" t="68182" b="-413"/>
          <a:stretch/>
        </p:blipFill>
        <p:spPr>
          <a:xfrm>
            <a:off x="2980592" y="4495800"/>
            <a:ext cx="5934808" cy="2286000"/>
          </a:xfrm>
          <a:prstGeom prst="rect">
            <a:avLst/>
          </a:prstGeom>
        </p:spPr>
      </p:pic>
      <p:pic>
        <p:nvPicPr>
          <p:cNvPr id="9" name="Picture 8" descr="Screen Shot 2017-05-03 at 2.09.16 PM.pn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0" t="62970" r="1909" b="4135"/>
          <a:stretch/>
        </p:blipFill>
        <p:spPr>
          <a:xfrm>
            <a:off x="2971800" y="1752600"/>
            <a:ext cx="5690181" cy="2514600"/>
          </a:xfrm>
          <a:prstGeom prst="rect">
            <a:avLst/>
          </a:prstGeom>
        </p:spPr>
      </p:pic>
      <p:pic>
        <p:nvPicPr>
          <p:cNvPr id="10" name="Picture 9" descr="Screen Shot 2017-05-03 at 2.09.16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754237"/>
            <a:ext cx="2819400" cy="3579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2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7210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200561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What’s next? </a:t>
            </a:r>
          </a:p>
          <a:p>
            <a:pPr algn="ctr"/>
            <a:r>
              <a:rPr lang="en-US" sz="40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ACA &amp; AHCA</a:t>
            </a:r>
            <a:endParaRPr lang="en-US" sz="60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26" y="6198990"/>
            <a:ext cx="2337955" cy="45720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9326" y="1981200"/>
            <a:ext cx="8756074" cy="4144963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House set to vote on AHCA Thursday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More Medicaid flexibility; less Medicaid funding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Prevention Fund – cuts that support public health efforts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Questions about Innovation Center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Picture 2" descr="http://media1.picsearch.com/is?IMrCpQoz_4YTg43BtqS6Zw_6UPqZTBVP2OTbDAKForg&amp;height=3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22" y="19050"/>
            <a:ext cx="1367578" cy="1702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66800" y="42672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 panose="020F0502020204030204"/>
              </a:rPr>
              <a:t>Subject to significant CHANGES in Senate.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57700" y="5511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66800" y="5024735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alibri" panose="020F0502020204030204"/>
              </a:rPr>
              <a:t>Challenge of chronic disease remains.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1778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" y="2209800"/>
            <a:ext cx="9144000" cy="2209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4130" y="2438162"/>
            <a:ext cx="86868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Chronic Disease Challenges &amp; Opportunities for Improvement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98" y="381000"/>
            <a:ext cx="7013864" cy="13716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590800" y="5262265"/>
            <a:ext cx="39722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May 5, 2017</a:t>
            </a:r>
          </a:p>
          <a:p>
            <a:pPr algn="ctr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Baton Rouge, Louisiana</a:t>
            </a:r>
          </a:p>
        </p:txBody>
      </p:sp>
    </p:spTree>
    <p:extLst>
      <p:ext uri="{BB962C8B-B14F-4D97-AF65-F5344CB8AC3E}">
        <p14:creationId xmlns:p14="http://schemas.microsoft.com/office/powerpoint/2010/main" val="350305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599" y="310515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Chronic Disease Burden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26" y="6198990"/>
            <a:ext cx="2337955" cy="45720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1" y="1846447"/>
            <a:ext cx="7696200" cy="4173354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sz="4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1987, chronic disease accounted for about two-thirds of total health care spending today it accounts for </a:t>
            </a:r>
            <a:r>
              <a:rPr lang="en-US" sz="4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86%. </a:t>
            </a:r>
            <a:endParaRPr lang="en-US" sz="4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defRPr/>
            </a:pPr>
            <a:r>
              <a:rPr lang="en-US" sz="4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Almost 90 cents of every $1 we spend on health care is associated </a:t>
            </a:r>
            <a:r>
              <a:rPr lang="en-US" sz="4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with chronically ill </a:t>
            </a:r>
            <a:r>
              <a:rPr lang="en-US" sz="4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patients</a:t>
            </a:r>
            <a:endParaRPr lang="en-US" sz="4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defRPr/>
            </a:pPr>
            <a:r>
              <a:rPr lang="en-US" sz="4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Nearly </a:t>
            </a:r>
            <a:r>
              <a:rPr lang="en-US" sz="4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70% of </a:t>
            </a:r>
            <a:r>
              <a:rPr lang="en-US" sz="4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health care spending is linked to patients with 3 or more chronic conditions. </a:t>
            </a:r>
            <a:endParaRPr lang="en-US" sz="43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defRPr/>
            </a:pPr>
            <a:r>
              <a:rPr lang="en-US" sz="4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Over </a:t>
            </a:r>
            <a:r>
              <a:rPr lang="en-US" sz="4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35% of spending is associated with patients with 5 or more chronic conditions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462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599" y="310515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Who is PFCD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26" y="6198990"/>
            <a:ext cx="2337955" cy="457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599" y="1752600"/>
            <a:ext cx="8686800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Arial" panose="020B0604020202020204" pitchFamily="34" charset="0"/>
              </a:rPr>
              <a:t>Partnership to Fight Chronic Disease (PFCD) is a global coalition of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patient, provider, community, business and labor groups, and health policy experts, committed to raising awareness of the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No. 1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 cause of death, disability and rising health care costs: chronic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disease.</a:t>
            </a:r>
          </a:p>
          <a:p>
            <a:pPr lvl="0" defTabSz="457200">
              <a:defRPr/>
            </a:pP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lvl="0" algn="ctr" defTabSz="457200">
              <a:lnSpc>
                <a:spcPct val="110000"/>
              </a:lnSpc>
              <a:spcAft>
                <a:spcPts val="600"/>
              </a:spcAft>
              <a:defRPr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OUR MISSION</a:t>
            </a:r>
          </a:p>
          <a:p>
            <a:pPr marL="271463" lvl="0" indent="-271463" defTabSz="457200">
              <a:lnSpc>
                <a:spcPct val="110000"/>
              </a:lnSpc>
              <a:spcAft>
                <a:spcPts val="600"/>
              </a:spcAft>
              <a:buFont typeface="Wingdings" pitchFamily="-1" charset="2"/>
              <a:buChar char="ü"/>
              <a:defRPr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EDUCATE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the public about chronic disease and potential solutions for individuals and communities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271463" lvl="0" indent="-271463" defTabSz="457200">
              <a:lnSpc>
                <a:spcPct val="110000"/>
              </a:lnSpc>
              <a:spcAft>
                <a:spcPts val="600"/>
              </a:spcAft>
              <a:buFont typeface="Wingdings" pitchFamily="-1" charset="2"/>
              <a:buChar char="ü"/>
              <a:defRPr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MOBILIZE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 the public to call for change in how governments, employers, and health institutions approach chronic disease  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271463" lvl="0" indent="-271463" defTabSz="457200">
              <a:lnSpc>
                <a:spcPct val="110000"/>
              </a:lnSpc>
              <a:spcAft>
                <a:spcPts val="600"/>
              </a:spcAft>
              <a:buFont typeface="Wingdings" pitchFamily="-1" charset="2"/>
              <a:buChar char="ü"/>
              <a:defRPr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CHALLENGE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 policymakers on the health policy changes that are necessary to effectively fight chronic disease</a:t>
            </a:r>
          </a:p>
        </p:txBody>
      </p:sp>
    </p:spTree>
    <p:extLst>
      <p:ext uri="{BB962C8B-B14F-4D97-AF65-F5344CB8AC3E}">
        <p14:creationId xmlns:p14="http://schemas.microsoft.com/office/powerpoint/2010/main" val="994779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599" y="310515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Louisiana’s Chronic Disease Burden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26" y="6198990"/>
            <a:ext cx="2337955" cy="457200"/>
          </a:xfrm>
          <a:prstGeom prst="rect">
            <a:avLst/>
          </a:prstGeom>
        </p:spPr>
      </p:pic>
      <p:pic>
        <p:nvPicPr>
          <p:cNvPr id="5" name="Picture 4" descr="Screen Shot 2017-05-03 at 10.03.03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127" y="1676400"/>
            <a:ext cx="3840673" cy="4953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181600" y="2133600"/>
            <a:ext cx="312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2.9 million people with at least one chronic condition;</a:t>
            </a:r>
          </a:p>
          <a:p>
            <a:r>
              <a:rPr lang="en-US" dirty="0" smtClean="0"/>
              <a:t>1.2 million with 2 or more (and growing).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181600" y="3352800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Economic losses of $12 BILLION a year in addition to medical costs.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181600" y="4343400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Chronic diseases will cost $8,600 per resident a year without change.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4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3048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Chronic Disease Prevention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26" y="6198990"/>
            <a:ext cx="2337955" cy="457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600" y="1752600"/>
            <a:ext cx="8686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Highest burden of chronic disease shares FOUR COMMON Risk Factors:</a:t>
            </a:r>
          </a:p>
          <a:p>
            <a:pPr lvl="0" defTabSz="457200">
              <a:defRPr/>
            </a:pP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914400" lvl="0" indent="-571500" defTabSz="457200">
              <a:buFont typeface="+mj-lt"/>
              <a:buAutoNum type="arabicPeriod"/>
              <a:defRPr/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Tobacco Use				43 out of 50</a:t>
            </a:r>
          </a:p>
          <a:p>
            <a:pPr marL="914400" lvl="0" indent="-571500" defTabSz="457200">
              <a:buFont typeface="+mj-lt"/>
              <a:buAutoNum type="arabicPeriod"/>
              <a:defRPr/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Excessive drinking		34 out of 50</a:t>
            </a:r>
          </a:p>
          <a:p>
            <a:pPr marL="914400" lvl="0" indent="-571500" defTabSz="457200">
              <a:buFont typeface="+mj-lt"/>
              <a:buAutoNum type="arabicPeriod"/>
              <a:defRPr/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Unhealthy eating			50 out of 50 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(obesity)</a:t>
            </a:r>
          </a:p>
          <a:p>
            <a:pPr marL="914400" lvl="0" indent="-571500" defTabSz="457200">
              <a:buFont typeface="+mj-lt"/>
              <a:buAutoNum type="arabicPeriod"/>
              <a:defRPr/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Physical inactivity		45 out of 50</a:t>
            </a:r>
          </a:p>
          <a:p>
            <a:pPr marL="342900" lvl="0" indent="-342900" defTabSz="457200">
              <a:buFont typeface="Arial"/>
              <a:buChar char="•"/>
              <a:defRPr/>
            </a:pP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90800" y="6260068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Sources: WHO, Preventing Chronic Disease: A Vital Investment, </a:t>
            </a:r>
            <a:r>
              <a:rPr lang="en-US" sz="900" dirty="0" smtClean="0">
                <a:hlinkClick r:id="rId4"/>
              </a:rPr>
              <a:t>http</a:t>
            </a:r>
            <a:r>
              <a:rPr lang="en-US" sz="900" dirty="0">
                <a:hlinkClick r:id="rId4"/>
              </a:rPr>
              <a:t>://www.who.int/chp/chronic_disease_report/</a:t>
            </a:r>
            <a:r>
              <a:rPr lang="en-US" sz="900" dirty="0" smtClean="0">
                <a:hlinkClick r:id="rId4"/>
              </a:rPr>
              <a:t>full_report.pdf</a:t>
            </a:r>
            <a:r>
              <a:rPr lang="en-US" sz="900" dirty="0" smtClean="0"/>
              <a:t>; America’s Health Rankings (2016)</a:t>
            </a:r>
            <a:r>
              <a:rPr lang="en-US" sz="900" dirty="0"/>
              <a:t>, http://www.americashealthrankings.org/explore/2016-annual-report/measure/Overall/state/</a:t>
            </a:r>
            <a:r>
              <a:rPr lang="en-US" sz="900" dirty="0" smtClean="0"/>
              <a:t>LA.</a:t>
            </a:r>
            <a:endParaRPr lang="en-US" sz="900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" y="4760893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“80</a:t>
            </a:r>
            <a:r>
              <a:rPr lang="en-US" sz="2800" i="1" dirty="0"/>
              <a:t>% OF PREMATURE HEART DISEASE</a:t>
            </a:r>
            <a:r>
              <a:rPr lang="en-US" sz="2800" i="1" dirty="0" smtClean="0"/>
              <a:t>, STROKE </a:t>
            </a:r>
            <a:r>
              <a:rPr lang="en-US" sz="2800" i="1" dirty="0"/>
              <a:t>AND DIABETES CAN BE </a:t>
            </a:r>
            <a:r>
              <a:rPr lang="en-US" sz="2800" i="1" dirty="0" smtClean="0"/>
              <a:t>PREVENTED” </a:t>
            </a:r>
            <a:r>
              <a:rPr lang="en-US" sz="2000" dirty="0" smtClean="0"/>
              <a:t>– World Health Organization</a:t>
            </a:r>
            <a:endParaRPr lang="en-US" sz="2000" dirty="0"/>
          </a:p>
        </p:txBody>
      </p:sp>
      <p:pic>
        <p:nvPicPr>
          <p:cNvPr id="11" name="Picture 10" descr="Screen Shot 2017-05-03 at 10.59.54 AM.pn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" b="47009"/>
          <a:stretch/>
        </p:blipFill>
        <p:spPr>
          <a:xfrm>
            <a:off x="6096000" y="2362199"/>
            <a:ext cx="2895600" cy="233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870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599" y="310515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Louisiana’s Chronic Disease Opportunity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26" y="6198990"/>
            <a:ext cx="2337955" cy="4572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62000" y="2209800"/>
            <a:ext cx="3657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Potential To Save: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$92 Billion through 2030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347,000 people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762000" y="3657600"/>
            <a:ext cx="35814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Improvements Include: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Reduced smoking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Reduced obesity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Better access &amp; adherence to treatment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Medical innovations to increase cancer survival &amp; postpone 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pic>
        <p:nvPicPr>
          <p:cNvPr id="2" name="Picture 1" descr="Screen Shot 2017-05-03 at 12.27.39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600200"/>
            <a:ext cx="3787671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90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599" y="310515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Louisiana’s Chronic Disease Opportunity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26" y="6198990"/>
            <a:ext cx="2337955" cy="4572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62000" y="2209800"/>
            <a:ext cx="3657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Potential To Save: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$92 Billion through 2030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347,000 people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762000" y="3657600"/>
            <a:ext cx="35814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Improvements Include: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Reduced smoking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Reduced obesity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Better access &amp; adherence to treatment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Medical innovations to increase cancer survival &amp; postpone 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pic>
        <p:nvPicPr>
          <p:cNvPr id="2" name="Picture 1" descr="Screen Shot 2017-05-03 at 12.27.39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600200"/>
            <a:ext cx="3787671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329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599" y="420469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Identifying Near-Term Opportunities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26" y="6198990"/>
            <a:ext cx="2337955" cy="45720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1" y="1846447"/>
            <a:ext cx="7696200" cy="4173354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Identify the “hot spots” – concentrations in costs provide opportunities for targeted efforts</a:t>
            </a:r>
          </a:p>
          <a:p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Manage care transitions to lower readmissions</a:t>
            </a:r>
          </a:p>
          <a:p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Better management of “ambulatory sensitive” conditions like diabetes, hypertension, asthma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Self-management skill building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Medication management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Regular follow-up</a:t>
            </a:r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lvl="1" indent="0">
              <a:buNone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lvl="1" indent="0">
              <a:buNone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45200" y="65151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65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599" y="3810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Building on Existing Efforts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26" y="6198990"/>
            <a:ext cx="2337955" cy="45720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1" y="1846447"/>
            <a:ext cx="7696200" cy="4173354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Improving access to quality care</a:t>
            </a:r>
          </a:p>
          <a:p>
            <a:pPr marL="457200" lvl="1" indent="0">
              <a:buNone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Medicaid expansion &amp; enrollment</a:t>
            </a:r>
          </a:p>
          <a:p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Enhancing access to patient-centered primary care</a:t>
            </a:r>
          </a:p>
          <a:p>
            <a:pPr marL="914400" lvl="1" indent="0">
              <a:buNone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Participation in Advanced Primary Care Practice Demonstration &gt;&gt; FQHCs meeting NCQA criteria of patient-centered medical homes</a:t>
            </a:r>
          </a:p>
          <a:p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Joining larger initiatives</a:t>
            </a:r>
          </a:p>
          <a:p>
            <a:pPr marL="457200" lvl="1" indent="0">
              <a:buNone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Million Hearts Initiative: Cardiovascular Disease Risk Reduction</a:t>
            </a:r>
          </a:p>
          <a:p>
            <a:pPr marL="457200" lvl="1" indent="0">
              <a:buNone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TCPI: Consortium for Southeastern Hypertension Control</a:t>
            </a:r>
          </a:p>
          <a:p>
            <a:pPr marL="457200" lvl="1" indent="0">
              <a:buNone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45200" y="65151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 descr="FleurDeLisBlk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2362200"/>
            <a:ext cx="381000" cy="381000"/>
          </a:xfrm>
          <a:prstGeom prst="rect">
            <a:avLst/>
          </a:prstGeom>
        </p:spPr>
      </p:pic>
      <p:pic>
        <p:nvPicPr>
          <p:cNvPr id="11" name="Picture 10" descr="FleurDeLisBlk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5105400"/>
            <a:ext cx="381000" cy="381000"/>
          </a:xfrm>
          <a:prstGeom prst="rect">
            <a:avLst/>
          </a:prstGeom>
        </p:spPr>
      </p:pic>
      <p:pic>
        <p:nvPicPr>
          <p:cNvPr id="14" name="Picture 13" descr="FleurDeLisBlk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3733800"/>
            <a:ext cx="381000" cy="381000"/>
          </a:xfrm>
          <a:prstGeom prst="rect">
            <a:avLst/>
          </a:prstGeom>
        </p:spPr>
      </p:pic>
      <p:pic>
        <p:nvPicPr>
          <p:cNvPr id="13" name="Picture 12" descr="FleurDeLisBlk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5486400"/>
            <a:ext cx="381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037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32700</TotalTime>
  <Words>537</Words>
  <Application>Microsoft Office PowerPoint</Application>
  <PresentationFormat>On-screen Show (4:3)</PresentationFormat>
  <Paragraphs>114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Verdana</vt:lpstr>
      <vt:lpstr>Wingdings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Jennifer Burke</dc:creator>
  <cp:lastModifiedBy>Freeman, Julie</cp:lastModifiedBy>
  <cp:revision>470</cp:revision>
  <cp:lastPrinted>2017-05-04T15:05:34Z</cp:lastPrinted>
  <dcterms:created xsi:type="dcterms:W3CDTF">2012-05-29T20:14:05Z</dcterms:created>
  <dcterms:modified xsi:type="dcterms:W3CDTF">2017-05-08T13:29:02Z</dcterms:modified>
</cp:coreProperties>
</file>